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7" r:id="rId3"/>
    <p:sldId id="268" r:id="rId4"/>
    <p:sldId id="266" r:id="rId5"/>
    <p:sldId id="264" r:id="rId6"/>
    <p:sldId id="265" r:id="rId7"/>
    <p:sldId id="263" r:id="rId8"/>
    <p:sldId id="262" r:id="rId9"/>
    <p:sldId id="261" r:id="rId10"/>
    <p:sldId id="260" r:id="rId11"/>
    <p:sldId id="259" r:id="rId12"/>
    <p:sldId id="258" r:id="rId13"/>
    <p:sldId id="275" r:id="rId14"/>
    <p:sldId id="274" r:id="rId15"/>
    <p:sldId id="273" r:id="rId16"/>
    <p:sldId id="272" r:id="rId17"/>
    <p:sldId id="271" r:id="rId18"/>
    <p:sldId id="270" r:id="rId19"/>
    <p:sldId id="269" r:id="rId20"/>
    <p:sldId id="282" r:id="rId21"/>
    <p:sldId id="281" r:id="rId22"/>
    <p:sldId id="280" r:id="rId23"/>
    <p:sldId id="276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myser, Cynthia Ann" initials="SCA" lastIdx="2" clrIdx="0">
    <p:extLst>
      <p:ext uri="{19B8F6BF-5375-455C-9EA6-DF929625EA0E}">
        <p15:presenceInfo xmlns:p15="http://schemas.microsoft.com/office/powerpoint/2012/main" userId="S-1-5-21-2509641344-1052565914-3260824488-23732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2-16T13:13:32.084" idx="1">
    <p:pos x="7193" y="2372"/>
    <p:text/>
    <p:extLst>
      <p:ext uri="{C676402C-5697-4E1C-873F-D02D1690AC5C}">
        <p15:threadingInfo xmlns:p15="http://schemas.microsoft.com/office/powerpoint/2012/main" timeZoneBias="360"/>
      </p:ext>
    </p:extLst>
  </p:cm>
  <p:cm authorId="1" dt="2018-02-16T13:13:42.441" idx="2">
    <p:pos x="10" y="10"/>
    <p:text/>
    <p:extLst>
      <p:ext uri="{C676402C-5697-4E1C-873F-D02D1690AC5C}">
        <p15:threadingInfo xmlns:p15="http://schemas.microsoft.com/office/powerpoint/2012/main" timeZoneBias="3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study.com/academy/lesson/what-is-luster-definition-types-examples.html#transcriptHeader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vVOjabg08KE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minerals.net/resource/property/SpecificGravity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eology.com/minerals/acid-test.shtml" TargetMode="External"/><Relationship Id="rId2" Type="http://schemas.openxmlformats.org/officeDocument/2006/relationships/hyperlink" Target="https://www.youtube.com/watch?v=Lw3bWR0Ws7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comments" Target="../comments/commen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3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18352" y="1241677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/>
              <a:t>2. Hardness: </a:t>
            </a:r>
            <a:r>
              <a:rPr lang="en-US" sz="2800" dirty="0" smtClean="0"/>
              <a:t>The resistance of a mineral to scratching</a:t>
            </a:r>
            <a:endParaRPr lang="en-US" sz="2800" b="1" dirty="0"/>
          </a:p>
          <a:p>
            <a:r>
              <a:rPr lang="en-US" sz="2800" dirty="0" smtClean="0"/>
              <a:t>Hardness is measured on the </a:t>
            </a:r>
            <a:r>
              <a:rPr lang="en-US" sz="2800" b="1" dirty="0" smtClean="0"/>
              <a:t>Mohs Scale of Hardness. </a:t>
            </a:r>
            <a:r>
              <a:rPr lang="en-US" sz="2800" dirty="0" smtClean="0"/>
              <a:t>It does not have direct measurements or units, but is in relation to other rocks</a:t>
            </a:r>
          </a:p>
        </p:txBody>
      </p:sp>
    </p:spTree>
    <p:extLst>
      <p:ext uri="{BB962C8B-B14F-4D97-AF65-F5344CB8AC3E}">
        <p14:creationId xmlns:p14="http://schemas.microsoft.com/office/powerpoint/2010/main" val="239656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07964" y="267286"/>
            <a:ext cx="4107766" cy="6175717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The list of Mohs scale minerals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Talc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Gypsum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Calcite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Fluorite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Apatite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Orthoclase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Quartz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Topaz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Corundum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Diamond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15730" y="576774"/>
            <a:ext cx="63585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 mineral with a greater hardness will scratch all before it and minerals with a lower hardness will be scratched by those above it.  Thus, talc is one of the softest minerals and diamonds will scratch all other rocks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256" y="3519475"/>
            <a:ext cx="3244948" cy="21632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8848" y="2739901"/>
            <a:ext cx="2963595" cy="16670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19327" y="3185476"/>
            <a:ext cx="2358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Talc and diamonds in their natural form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8204" y="4716194"/>
            <a:ext cx="2800644" cy="1925443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>
          <a:xfrm>
            <a:off x="8938848" y="4601124"/>
            <a:ext cx="2602523" cy="1462051"/>
          </a:xfrm>
          <a:prstGeom prst="wedgeRectCallout">
            <a:avLst>
              <a:gd name="adj1" fmla="val -108401"/>
              <a:gd name="adj2" fmla="val 576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Cool! I know what those are!!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07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01233" y="580495"/>
            <a:ext cx="10340379" cy="504658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800" dirty="0" smtClean="0"/>
              <a:t>3. </a:t>
            </a:r>
            <a:r>
              <a:rPr lang="en-US" sz="4000" b="1" dirty="0" smtClean="0"/>
              <a:t>Luster: </a:t>
            </a:r>
            <a:r>
              <a:rPr lang="en-US" sz="4000" dirty="0" smtClean="0"/>
              <a:t>The way a mineral reflects light</a:t>
            </a:r>
          </a:p>
          <a:p>
            <a:pPr lvl="1"/>
            <a:r>
              <a:rPr lang="en-US" sz="4000" dirty="0" smtClean="0"/>
              <a:t>Luster is either metallic (shiny) or non-metallic </a:t>
            </a:r>
          </a:p>
          <a:p>
            <a:pPr lvl="1"/>
            <a:r>
              <a:rPr lang="en-US" sz="4000" dirty="0" smtClean="0"/>
              <a:t>You can see how this simple distinction would not by itself be enough to identify a rock</a:t>
            </a:r>
          </a:p>
          <a:p>
            <a:pPr lvl="1"/>
            <a:r>
              <a:rPr lang="en-US" sz="4000" dirty="0" smtClean="0"/>
              <a:t>There are several different types of non-metallic luster: glassy (or vitreous), waxy, pearly, earthy or dull</a:t>
            </a:r>
          </a:p>
          <a:p>
            <a:pPr lvl="1"/>
            <a:r>
              <a:rPr lang="en-US" sz="2600" dirty="0" smtClean="0">
                <a:hlinkClick r:id="rId2"/>
              </a:rPr>
              <a:t>Please scroll down to look at the </a:t>
            </a:r>
            <a:r>
              <a:rPr lang="en-US" sz="2600" dirty="0" err="1" smtClean="0">
                <a:hlinkClick r:id="rId2"/>
              </a:rPr>
              <a:t>transcipt</a:t>
            </a:r>
            <a:r>
              <a:rPr lang="en-US" sz="2600" dirty="0" smtClean="0">
                <a:hlinkClick r:id="rId2"/>
              </a:rPr>
              <a:t> of the video for examples of luster.  It won't let you look at the whole video unless you pay even though it is a really good one!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98939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09489" y="182880"/>
            <a:ext cx="10968111" cy="5608319"/>
          </a:xfrm>
        </p:spPr>
        <p:txBody>
          <a:bodyPr>
            <a:normAutofit/>
          </a:bodyPr>
          <a:lstStyle/>
          <a:p>
            <a:r>
              <a:rPr lang="en-US" sz="3200" dirty="0" smtClean="0"/>
              <a:t>4. </a:t>
            </a:r>
            <a:r>
              <a:rPr lang="en-US" sz="3200" b="1" dirty="0" smtClean="0"/>
              <a:t>Streak: </a:t>
            </a:r>
            <a:r>
              <a:rPr lang="en-US" sz="3200" dirty="0" smtClean="0"/>
              <a:t>the color of the powdered mineral (or mineral after it has been turned into powder)</a:t>
            </a:r>
          </a:p>
          <a:p>
            <a:pPr lvl="1"/>
            <a:r>
              <a:rPr lang="en-US" sz="3000" dirty="0" smtClean="0"/>
              <a:t>Streak is determined by scratching it across a piece of unglazed porcelain tile (a streak plate)</a:t>
            </a:r>
          </a:p>
          <a:p>
            <a:pPr lvl="1"/>
            <a:r>
              <a:rPr lang="en-US" sz="3000" dirty="0" smtClean="0"/>
              <a:t>Streaks are often different colors than the mineral</a:t>
            </a:r>
          </a:p>
          <a:p>
            <a:pPr lvl="1"/>
            <a:r>
              <a:rPr lang="en-US" sz="3000" dirty="0" smtClean="0"/>
              <a:t>Often minerals do not leave streaks or are harder than the streak plate</a:t>
            </a:r>
            <a:endParaRPr lang="en-US" sz="3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294" y="4434913"/>
            <a:ext cx="4286250" cy="21240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94069" y="4527454"/>
            <a:ext cx="2194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streak plate that has been streaked by galena and hematite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409" y="3981157"/>
            <a:ext cx="2244809" cy="2876843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10027603" y="3320561"/>
            <a:ext cx="2316480" cy="2099017"/>
          </a:xfrm>
          <a:prstGeom prst="wedgeEllipseCallout">
            <a:avLst>
              <a:gd name="adj1" fmla="val -83026"/>
              <a:gd name="adj2" fmla="val 369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Hematite’s streak is usually much redder as indicated by its name!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5991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55078" y="661182"/>
            <a:ext cx="10391335" cy="3681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5. </a:t>
            </a:r>
            <a:r>
              <a:rPr lang="en-US" sz="3600" b="1" dirty="0" smtClean="0"/>
              <a:t>Attraction to a Magnet: </a:t>
            </a:r>
            <a:r>
              <a:rPr lang="en-US" sz="3600" dirty="0" smtClean="0"/>
              <a:t>minerals are either drawn to a magnet or they are not</a:t>
            </a:r>
          </a:p>
          <a:p>
            <a:pPr lvl="1"/>
            <a:r>
              <a:rPr lang="en-US" sz="3400" dirty="0" smtClean="0"/>
              <a:t>Typically metals are drawn to a magnet</a:t>
            </a:r>
            <a:endParaRPr lang="en-US" sz="3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078" y="2872622"/>
            <a:ext cx="4114800" cy="33329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25551" y="3052689"/>
            <a:ext cx="4051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Magnetite, an ore of iron, is drawn to magnets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1877" y="4197310"/>
            <a:ext cx="3040087" cy="2008300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8384345" y="3573194"/>
            <a:ext cx="3235568" cy="1547446"/>
          </a:xfrm>
          <a:prstGeom prst="wedgeEllipseCallout">
            <a:avLst>
              <a:gd name="adj1" fmla="val -86485"/>
              <a:gd name="adj2" fmla="val 461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 feel like I have heard of that mineral before!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26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43436" y="552360"/>
            <a:ext cx="10382582" cy="430099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200" dirty="0" smtClean="0"/>
              <a:t>6. </a:t>
            </a:r>
            <a:r>
              <a:rPr lang="en-US" sz="3200" b="1" dirty="0" smtClean="0"/>
              <a:t>Cleavage: </a:t>
            </a:r>
            <a:r>
              <a:rPr lang="en-US" sz="3200" dirty="0" smtClean="0"/>
              <a:t>Planes of atomic weakness along which rocks will consistently break to form specific shapes</a:t>
            </a:r>
          </a:p>
          <a:p>
            <a:pPr lvl="1"/>
            <a:r>
              <a:rPr lang="en-US" sz="3000" dirty="0" smtClean="0"/>
              <a:t>The following is a video about cleavage narrated by a knowledgeable individual who does not speak with a great deal of enthusiasm:</a:t>
            </a:r>
          </a:p>
          <a:p>
            <a:pPr marL="457200" lvl="1" indent="0">
              <a:buNone/>
            </a:pPr>
            <a:r>
              <a:rPr lang="en-US" sz="3000" dirty="0" smtClean="0">
                <a:hlinkClick r:id="rId2"/>
              </a:rPr>
              <a:t>video on mineral </a:t>
            </a:r>
            <a:r>
              <a:rPr lang="en-US" sz="3000" dirty="0" smtClean="0">
                <a:hlinkClick r:id="rId2"/>
              </a:rPr>
              <a:t>cleavage</a:t>
            </a:r>
            <a:r>
              <a:rPr lang="en-US" sz="3000" dirty="0" smtClean="0"/>
              <a:t>: I wanted you to see the cleavage because it is difficult to visualize without seeing it.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78632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10722" y="735239"/>
            <a:ext cx="10363826" cy="342410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200" dirty="0" smtClean="0"/>
              <a:t>7. </a:t>
            </a:r>
            <a:r>
              <a:rPr lang="en-US" sz="3200" b="1" dirty="0" smtClean="0"/>
              <a:t>Specific Gravity: </a:t>
            </a:r>
            <a:r>
              <a:rPr lang="en-US" sz="3200" dirty="0" smtClean="0"/>
              <a:t>a ratio of the weight of the mineral to the weight of an equal volume of water</a:t>
            </a:r>
          </a:p>
          <a:p>
            <a:pPr lvl="1"/>
            <a:r>
              <a:rPr lang="en-US" sz="3000" dirty="0" smtClean="0"/>
              <a:t>Water has a specific gravity of 1.  Anything with a specific gravity greater than 1 will sink in water</a:t>
            </a:r>
          </a:p>
          <a:p>
            <a:pPr lvl="1"/>
            <a:r>
              <a:rPr lang="en-US" sz="3000" dirty="0" smtClean="0">
                <a:hlinkClick r:id="rId2"/>
              </a:rPr>
              <a:t>minerals.net description of specific gravity and how to use it in identifying rocks</a:t>
            </a:r>
            <a:endParaRPr lang="en-US" sz="3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490" y="3658919"/>
            <a:ext cx="3048000" cy="3028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1262" y="4389487"/>
            <a:ext cx="3115994" cy="2068241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4417255" y="4557931"/>
            <a:ext cx="2574387" cy="1311813"/>
          </a:xfrm>
          <a:prstGeom prst="wedgeEllipseCallout">
            <a:avLst>
              <a:gd name="adj1" fmla="val -94057"/>
              <a:gd name="adj2" fmla="val 485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What does that picture mean?? I better read this article!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52925" y="343465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8. </a:t>
            </a:r>
            <a:r>
              <a:rPr lang="en-US" sz="3200" b="1" dirty="0" smtClean="0"/>
              <a:t>Crystal shape: </a:t>
            </a:r>
            <a:r>
              <a:rPr lang="en-US" sz="3200" dirty="0" smtClean="0"/>
              <a:t>When minerals grow in unconfined spaces, they usually have a regular crystal shape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113" y="3221502"/>
            <a:ext cx="3201572" cy="32015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43865" y="3305908"/>
            <a:ext cx="2152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Quartz crystals grow as 6-sided columns with pointed tops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494" y="2100455"/>
            <a:ext cx="2109861" cy="21287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692640" y="2307102"/>
            <a:ext cx="2182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Garnet crystals grow as dodecahedral shapes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6651" y="4538065"/>
            <a:ext cx="3507545" cy="1972994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9826031" y="4000925"/>
            <a:ext cx="2567606" cy="2118521"/>
          </a:xfrm>
          <a:prstGeom prst="wedgeEllipseCallout">
            <a:avLst>
              <a:gd name="adj1" fmla="val -96817"/>
              <a:gd name="adj2" fmla="val 358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That’s Ms. </a:t>
            </a:r>
            <a:r>
              <a:rPr lang="en-US" dirty="0" err="1" smtClean="0"/>
              <a:t>Smyser’s</a:t>
            </a:r>
            <a:r>
              <a:rPr lang="en-US" dirty="0" smtClean="0"/>
              <a:t> birthstone.  Now I know what to get her for her birthday!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9692640" y="3539259"/>
            <a:ext cx="872197" cy="9988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43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84112" y="1691842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9. </a:t>
            </a:r>
            <a:r>
              <a:rPr lang="en-US" sz="3200" b="1" dirty="0" smtClean="0"/>
              <a:t>Electrical Conductivity: </a:t>
            </a:r>
            <a:r>
              <a:rPr lang="en-US" sz="3200" dirty="0" smtClean="0"/>
              <a:t>The ability to have electricity flow through the mineral with little resistance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8459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85639" y="889984"/>
            <a:ext cx="10363826" cy="342410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3200" dirty="0" smtClean="0"/>
              <a:t>10. </a:t>
            </a:r>
            <a:r>
              <a:rPr lang="en-US" sz="3200" b="1" dirty="0" smtClean="0"/>
              <a:t>Reaction to Acid: </a:t>
            </a:r>
            <a:r>
              <a:rPr lang="en-US" sz="3200" dirty="0" smtClean="0"/>
              <a:t>minerals May have chemical reactions when acids are dripped on them</a:t>
            </a:r>
          </a:p>
          <a:p>
            <a:pPr lvl="1"/>
            <a:r>
              <a:rPr lang="en-US" sz="3000" dirty="0" smtClean="0"/>
              <a:t>The chemical bonds in the carbonate of carbonate minerals and fizzing results as gas is released</a:t>
            </a:r>
          </a:p>
          <a:p>
            <a:pPr lvl="1"/>
            <a:r>
              <a:rPr lang="en-US" sz="3000" dirty="0" smtClean="0">
                <a:hlinkClick r:id="rId2"/>
              </a:rPr>
              <a:t>weak hydrochloric acid being dropped on a </a:t>
            </a:r>
            <a:r>
              <a:rPr lang="en-US" sz="3000" dirty="0" smtClean="0">
                <a:hlinkClick r:id="rId2"/>
              </a:rPr>
              <a:t>carbonate</a:t>
            </a:r>
            <a:endParaRPr lang="en-US" sz="3000" dirty="0" smtClean="0"/>
          </a:p>
          <a:p>
            <a:pPr lvl="1"/>
            <a:r>
              <a:rPr lang="en-US" sz="3000" dirty="0" smtClean="0">
                <a:hlinkClick r:id="rId3"/>
              </a:rPr>
              <a:t>article on how to use the "reaction to acids" test on carbonate rocks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65164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/>
              <a:t>Crystal: </a:t>
            </a:r>
            <a:r>
              <a:rPr lang="en-US" dirty="0" smtClean="0"/>
              <a:t>solids where the particles are organized in an orderly repeating pattern</a:t>
            </a:r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8873" y="3182312"/>
            <a:ext cx="3587927" cy="305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92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82586" y="1129135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11. </a:t>
            </a:r>
            <a:r>
              <a:rPr lang="en-US" sz="3200" b="1" dirty="0" smtClean="0"/>
              <a:t>Radioactivity: </a:t>
            </a:r>
            <a:r>
              <a:rPr lang="en-US" sz="3200" dirty="0" smtClean="0"/>
              <a:t>the atoms of a few minerals are not stable and release subatomic particles in the form of radioactivity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012" y="2628900"/>
            <a:ext cx="4572000" cy="3429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455" y="3895998"/>
            <a:ext cx="1991604" cy="2432412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3783070" y="3406725"/>
            <a:ext cx="2481429" cy="2293034"/>
          </a:xfrm>
          <a:prstGeom prst="wedgeEllipseCallout">
            <a:avLst>
              <a:gd name="adj1" fmla="val -83194"/>
              <a:gd name="adj2" fmla="val 545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That’s so hot, it’s radioactive!!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94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1060" y="1016593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12. </a:t>
            </a:r>
            <a:r>
              <a:rPr lang="en-US" sz="3200" b="1" dirty="0" smtClean="0"/>
              <a:t>Fluorescence: </a:t>
            </a:r>
            <a:r>
              <a:rPr lang="en-US" sz="3200" dirty="0" smtClean="0"/>
              <a:t>A few minerals change ultraviolet light to other wavelengths and therefore fluoresce</a:t>
            </a:r>
          </a:p>
          <a:p>
            <a:pPr lvl="1"/>
            <a:r>
              <a:rPr lang="en-US" sz="3200" dirty="0" smtClean="0"/>
              <a:t>A few minerals can also be </a:t>
            </a:r>
            <a:r>
              <a:rPr lang="en-US" sz="3200" b="1" dirty="0" smtClean="0"/>
              <a:t>phosphorescent</a:t>
            </a:r>
            <a:r>
              <a:rPr lang="en-US" sz="3200" dirty="0" smtClean="0"/>
              <a:t>: They store light energy and slowly release it.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46" y="4325815"/>
            <a:ext cx="2902634" cy="21769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18782" y="4440700"/>
            <a:ext cx="1786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Fluorite fluoresces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691" y="4150308"/>
            <a:ext cx="2632857" cy="26178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69762" y="4163701"/>
            <a:ext cx="2264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Phurcalite</a:t>
            </a:r>
            <a:r>
              <a:rPr lang="en-US" dirty="0" smtClean="0"/>
              <a:t> in the day and </a:t>
            </a:r>
            <a:r>
              <a:rPr lang="en-US" dirty="0" err="1" smtClean="0"/>
              <a:t>phurcalite</a:t>
            </a:r>
            <a:r>
              <a:rPr lang="en-US" dirty="0" smtClean="0"/>
              <a:t> at night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8706" y="4896698"/>
            <a:ext cx="1886130" cy="191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10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1561514"/>
            <a:ext cx="10382583" cy="4229685"/>
          </a:xfrm>
        </p:spPr>
        <p:txBody>
          <a:bodyPr>
            <a:noAutofit/>
          </a:bodyPr>
          <a:lstStyle/>
          <a:p>
            <a:r>
              <a:rPr lang="en-US" sz="3200" dirty="0" smtClean="0"/>
              <a:t>Metals typically: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Conduct electricity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Are Malleable: can change shape under pressure without breaking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Ductile: Can be stretched into wire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Are magnetic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4821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00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869243" y="553156"/>
                <a:ext cx="10600267" cy="5904088"/>
              </a:xfrm>
            </p:spPr>
            <p:txBody>
              <a:bodyPr>
                <a:noAutofit/>
              </a:bodyPr>
              <a:lstStyle/>
              <a:p>
                <a:r>
                  <a:rPr lang="en-US" sz="2400" b="1" dirty="0" smtClean="0"/>
                  <a:t>Mineral: </a:t>
                </a:r>
                <a:r>
                  <a:rPr lang="en-US" sz="2400" dirty="0" smtClean="0"/>
                  <a:t>a naturally occurring, inorganic, solid material that consists of atoms that are arranged in a regular pattern and has characteristic chemical composition, crystal structure and physical properties</a:t>
                </a:r>
              </a:p>
              <a:p>
                <a:pPr marL="457200" lvl="1" indent="0">
                  <a:buNone/>
                </a:pPr>
                <a:r>
                  <a:rPr lang="en-US" sz="2400" dirty="0" smtClean="0"/>
                  <a:t>1. solid (not liquid or gas).</a:t>
                </a:r>
              </a:p>
              <a:p>
                <a:pPr marL="457200" lvl="1" indent="0">
                  <a:buNone/>
                </a:pPr>
                <a:r>
                  <a:rPr lang="en-US" sz="2400" dirty="0" smtClean="0"/>
                  <a:t>2. inorganic. not alive and less obviously never have been Alive or a part of something that is alive (such as a shell)</a:t>
                </a:r>
              </a:p>
              <a:p>
                <a:pPr marL="457200" lvl="1" indent="0">
                  <a:buNone/>
                </a:pPr>
                <a:r>
                  <a:rPr lang="en-US" sz="2400" dirty="0" smtClean="0"/>
                  <a:t>3. occur naturally.  not Manufactured</a:t>
                </a:r>
              </a:p>
              <a:p>
                <a:pPr marL="457200" lvl="1" indent="0">
                  <a:buNone/>
                </a:pPr>
                <a:r>
                  <a:rPr lang="en-US" sz="2400" dirty="0" smtClean="0"/>
                  <a:t>4. Have definite chemical compositions expressed in chemical formulas (such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𝑆𝑖𝑂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/>
                  <a:t> the chemical composition of quartz)</a:t>
                </a:r>
              </a:p>
              <a:p>
                <a:pPr marL="457200" lvl="1" indent="0">
                  <a:buNone/>
                </a:pPr>
                <a:r>
                  <a:rPr lang="en-US" sz="2400" dirty="0" smtClean="0"/>
                  <a:t>5. Minerals have a crystal structure or regular arrangement of atoms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869243" y="553156"/>
                <a:ext cx="10600267" cy="5904088"/>
              </a:xfrm>
              <a:blipFill>
                <a:blip r:embed="rId2"/>
                <a:stretch>
                  <a:fillRect l="-806" t="-103" r="-8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5898038" y="3277644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39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/>
              <a:t>Rocks: naturally occurring collections of mineral grains </a:t>
            </a:r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1538" y="3234443"/>
            <a:ext cx="36195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8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/>
              <a:t>Ores</a:t>
            </a:r>
            <a:r>
              <a:rPr lang="en-US" dirty="0" smtClean="0"/>
              <a:t>: Rocks that contain valuable minerals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0192" y="2848151"/>
            <a:ext cx="60769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3046" y="154746"/>
            <a:ext cx="10847755" cy="633636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There are several measures used to describe, compare and identify minerals</a:t>
            </a:r>
          </a:p>
          <a:p>
            <a:pPr marL="457200" indent="-457200">
              <a:buAutoNum type="arabicPeriod"/>
            </a:pPr>
            <a:r>
              <a:rPr lang="en-US" dirty="0" smtClean="0"/>
              <a:t>Color</a:t>
            </a:r>
          </a:p>
          <a:p>
            <a:pPr marL="457200" indent="-457200">
              <a:buAutoNum type="arabicPeriod"/>
            </a:pPr>
            <a:r>
              <a:rPr lang="en-US" dirty="0" smtClean="0"/>
              <a:t>Hardness</a:t>
            </a:r>
          </a:p>
          <a:p>
            <a:pPr marL="457200" indent="-457200">
              <a:buAutoNum type="arabicPeriod"/>
            </a:pPr>
            <a:r>
              <a:rPr lang="en-US" dirty="0" smtClean="0"/>
              <a:t>Luster</a:t>
            </a:r>
          </a:p>
          <a:p>
            <a:pPr marL="457200" indent="-457200">
              <a:buAutoNum type="arabicPeriod"/>
            </a:pPr>
            <a:r>
              <a:rPr lang="en-US" dirty="0" smtClean="0"/>
              <a:t>Streak</a:t>
            </a:r>
          </a:p>
          <a:p>
            <a:pPr marL="457200" indent="-457200">
              <a:buAutoNum type="arabicPeriod"/>
            </a:pPr>
            <a:r>
              <a:rPr lang="en-US" dirty="0" smtClean="0"/>
              <a:t>Attraction to a magnet</a:t>
            </a:r>
          </a:p>
          <a:p>
            <a:pPr marL="457200" indent="-457200">
              <a:buAutoNum type="arabicPeriod"/>
            </a:pPr>
            <a:r>
              <a:rPr lang="en-US" dirty="0" smtClean="0"/>
              <a:t>Cleavage</a:t>
            </a:r>
          </a:p>
          <a:p>
            <a:pPr marL="457200" indent="-457200">
              <a:buAutoNum type="arabicPeriod"/>
            </a:pPr>
            <a:r>
              <a:rPr lang="en-US" dirty="0" smtClean="0"/>
              <a:t>Specific gravity</a:t>
            </a:r>
          </a:p>
          <a:p>
            <a:pPr marL="457200" indent="-457200">
              <a:buAutoNum type="arabicPeriod"/>
            </a:pPr>
            <a:r>
              <a:rPr lang="en-US" dirty="0" smtClean="0"/>
              <a:t>Crystal shape</a:t>
            </a:r>
          </a:p>
          <a:p>
            <a:pPr marL="457200" indent="-457200">
              <a:buAutoNum type="arabicPeriod"/>
            </a:pPr>
            <a:r>
              <a:rPr lang="en-US" dirty="0" smtClean="0"/>
              <a:t>Electrical conductivity</a:t>
            </a:r>
          </a:p>
          <a:p>
            <a:pPr marL="457200" indent="-457200">
              <a:buAutoNum type="arabicPeriod"/>
            </a:pPr>
            <a:r>
              <a:rPr lang="en-US" dirty="0" smtClean="0"/>
              <a:t>Reaction to acid</a:t>
            </a:r>
          </a:p>
          <a:p>
            <a:pPr marL="457200" indent="-457200">
              <a:buAutoNum type="arabicPeriod"/>
            </a:pPr>
            <a:r>
              <a:rPr lang="en-US" dirty="0" smtClean="0"/>
              <a:t>Radioactivity</a:t>
            </a:r>
          </a:p>
          <a:p>
            <a:pPr marL="457200" indent="-457200">
              <a:buAutoNum type="arabicPeriod"/>
            </a:pPr>
            <a:r>
              <a:rPr lang="en-US" dirty="0" smtClean="0"/>
              <a:t>Fluorescence</a:t>
            </a:r>
          </a:p>
          <a:p>
            <a:pPr marL="0" indent="0">
              <a:buNone/>
            </a:pPr>
            <a:r>
              <a:rPr lang="en-US" dirty="0"/>
              <a:t>Generally one of these tests cannot offer a definitive identification, but must be used in concert</a:t>
            </a:r>
          </a:p>
        </p:txBody>
      </p:sp>
    </p:spTree>
    <p:extLst>
      <p:ext uri="{BB962C8B-B14F-4D97-AF65-F5344CB8AC3E}">
        <p14:creationId xmlns:p14="http://schemas.microsoft.com/office/powerpoint/2010/main" val="222868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8622" y="-72740"/>
            <a:ext cx="10588978" cy="5566117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1. </a:t>
            </a:r>
            <a:r>
              <a:rPr lang="en-US" sz="2800" b="1" dirty="0" smtClean="0"/>
              <a:t>color</a:t>
            </a:r>
            <a:r>
              <a:rPr lang="en-US" sz="2800" dirty="0" smtClean="0"/>
              <a:t> can be one of the most salient features of a rock, it is also frequently one of the most deceptive features of a rock.  </a:t>
            </a:r>
          </a:p>
          <a:p>
            <a:pPr lvl="1"/>
            <a:r>
              <a:rPr lang="en-US" sz="2400" dirty="0" smtClean="0"/>
              <a:t>Color is often a result of impurities rather than the nature of the rock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75" y="2428371"/>
            <a:ext cx="2227073" cy="21365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22489" y="4707467"/>
                <a:ext cx="197555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Pure corundum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𝐴𝑙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489" y="4707467"/>
                <a:ext cx="1975555" cy="646331"/>
              </a:xfrm>
              <a:prstGeom prst="rect">
                <a:avLst/>
              </a:prstGeom>
              <a:blipFill>
                <a:blip r:embed="rId3"/>
                <a:stretch>
                  <a:fillRect l="-2778" t="-47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7142" y="3722511"/>
            <a:ext cx="2007658" cy="26768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76978" y="2278857"/>
            <a:ext cx="21900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corundum contains a fraction of Al3+ ions substituted for Cr3+, it will produce ruby: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252" y="2469402"/>
            <a:ext cx="2742727" cy="22380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43256" y="4532573"/>
            <a:ext cx="24496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Corundum contaminated with titanium is a sapphire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50367" t="188" b="1"/>
          <a:stretch/>
        </p:blipFill>
        <p:spPr>
          <a:xfrm>
            <a:off x="9259360" y="3470566"/>
            <a:ext cx="2566469" cy="2941793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10128738" y="1950070"/>
            <a:ext cx="1363351" cy="1594988"/>
          </a:xfrm>
          <a:prstGeom prst="wedgeEllipseCallout">
            <a:avLst>
              <a:gd name="adj1" fmla="val -24960"/>
              <a:gd name="adj2" fmla="val 871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Wow! That’s </a:t>
            </a:r>
            <a:r>
              <a:rPr lang="en-US" dirty="0" err="1" smtClean="0"/>
              <a:t>purdy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18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01233" y="608630"/>
            <a:ext cx="10363826" cy="342410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Some minerals can tarnish or change when exposed to air which also makes them look different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295" y="2320683"/>
            <a:ext cx="3404675" cy="34046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450" y="2837425"/>
            <a:ext cx="4593102" cy="23711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94031" y="3108960"/>
            <a:ext cx="23915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Natural silver before and after being tarnished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793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05685" y="1394350"/>
            <a:ext cx="10363826" cy="3424107"/>
          </a:xfrm>
        </p:spPr>
        <p:txBody>
          <a:bodyPr/>
          <a:lstStyle/>
          <a:p>
            <a:r>
              <a:rPr lang="en-US" dirty="0" smtClean="0"/>
              <a:t>Many rocks have indistinguishable colors that have to be determined using other tests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37" y="2452345"/>
            <a:ext cx="3558818" cy="28059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75831" y="2568202"/>
            <a:ext cx="3179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Fool’s gold or iron pirate vs. actual gold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480" y="2241792"/>
            <a:ext cx="3210365" cy="19454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4503" y="3998911"/>
            <a:ext cx="2603461" cy="2518849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7267964" y="4298715"/>
            <a:ext cx="2546253" cy="1479364"/>
          </a:xfrm>
          <a:prstGeom prst="wedgeEllipseCallout">
            <a:avLst>
              <a:gd name="adj1" fmla="val -80501"/>
              <a:gd name="adj2" fmla="val 73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Dang nab it!  That’s iron pirate!  I’m a fool!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48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597</TotalTime>
  <Words>981</Words>
  <Application>Microsoft Office PowerPoint</Application>
  <PresentationFormat>Widescreen</PresentationFormat>
  <Paragraphs>93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Cambria Math</vt:lpstr>
      <vt:lpstr>Tw Cen MT</vt:lpstr>
      <vt:lpstr>Droplet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Illinois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Smyser, Cynthia Ann</dc:creator>
  <cp:lastModifiedBy>Smyser, Cynthia Ann</cp:lastModifiedBy>
  <cp:revision>41</cp:revision>
  <dcterms:created xsi:type="dcterms:W3CDTF">2018-02-15T20:13:16Z</dcterms:created>
  <dcterms:modified xsi:type="dcterms:W3CDTF">2018-03-01T14:27:09Z</dcterms:modified>
</cp:coreProperties>
</file>